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xfrm>
            <a:off x="23033680" y="12594392"/>
            <a:ext cx="607493" cy="6263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eddson.jr@gmail.com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ENVOLVIMENTO DE UM SISTEMA DE APOIO PARA PACIENTES DIAGNOSTICADOS COM AFASIA"/>
          <p:cNvSpPr txBox="1"/>
          <p:nvPr/>
        </p:nvSpPr>
        <p:spPr>
          <a:xfrm>
            <a:off x="604188" y="5204671"/>
            <a:ext cx="23175624" cy="443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3300"/>
              </a:lnSpc>
              <a:spcBef>
                <a:spcPts val="1200"/>
              </a:spcBef>
              <a:defRPr b="0" sz="9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DESENVOLVIMENTO DE UM SISTEMA DE APOIO PARA PACIENTES DIAGNOSTICADOS COM AFASIA </a:t>
            </a:r>
          </a:p>
        </p:txBody>
      </p:sp>
      <p:sp>
        <p:nvSpPr>
          <p:cNvPr id="120" name="Orientador: Elizamary Nascimento, Msc.…"/>
          <p:cNvSpPr txBox="1"/>
          <p:nvPr/>
        </p:nvSpPr>
        <p:spPr>
          <a:xfrm>
            <a:off x="3966721" y="10484596"/>
            <a:ext cx="16450558" cy="237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Orientador: Elizamary Nascimento, Msc.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Coorientador: Márcio Piedade Palheta, Msc. 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Graduando: Edson de Souza Jr.</a:t>
            </a:r>
          </a:p>
        </p:txBody>
      </p:sp>
      <p:sp>
        <p:nvSpPr>
          <p:cNvPr id="121" name="Fucapi…"/>
          <p:cNvSpPr txBox="1"/>
          <p:nvPr/>
        </p:nvSpPr>
        <p:spPr>
          <a:xfrm>
            <a:off x="9723564" y="1276744"/>
            <a:ext cx="4936872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Fucapi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Ciência da Computação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Metodologia"/>
          <p:cNvSpPr txBox="1"/>
          <p:nvPr/>
        </p:nvSpPr>
        <p:spPr>
          <a:xfrm>
            <a:off x="2156052" y="1220429"/>
            <a:ext cx="550380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Metodologia</a:t>
            </a:r>
          </a:p>
        </p:txBody>
      </p:sp>
      <p:sp>
        <p:nvSpPr>
          <p:cNvPr id="163" name="Revisão da Literatura"/>
          <p:cNvSpPr/>
          <p:nvPr/>
        </p:nvSpPr>
        <p:spPr>
          <a:xfrm>
            <a:off x="1177967" y="4284945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Revisão da Literatura</a:t>
            </a:r>
          </a:p>
        </p:txBody>
      </p:sp>
      <p:sp>
        <p:nvSpPr>
          <p:cNvPr id="164" name="Linha"/>
          <p:cNvSpPr/>
          <p:nvPr/>
        </p:nvSpPr>
        <p:spPr>
          <a:xfrm>
            <a:off x="4812982" y="5281972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CBL"/>
          <p:cNvSpPr/>
          <p:nvPr/>
        </p:nvSpPr>
        <p:spPr>
          <a:xfrm>
            <a:off x="6917965" y="4284945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CBL</a:t>
            </a:r>
          </a:p>
        </p:txBody>
      </p:sp>
      <p:sp>
        <p:nvSpPr>
          <p:cNvPr id="166" name="Linha"/>
          <p:cNvSpPr/>
          <p:nvPr/>
        </p:nvSpPr>
        <p:spPr>
          <a:xfrm>
            <a:off x="10552981" y="5281972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Levantamento de Requisitos"/>
          <p:cNvSpPr/>
          <p:nvPr/>
        </p:nvSpPr>
        <p:spPr>
          <a:xfrm>
            <a:off x="12657964" y="4284945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Levantamento de Requisitos</a:t>
            </a:r>
          </a:p>
        </p:txBody>
      </p:sp>
      <p:sp>
        <p:nvSpPr>
          <p:cNvPr id="168" name="Linha"/>
          <p:cNvSpPr/>
          <p:nvPr/>
        </p:nvSpPr>
        <p:spPr>
          <a:xfrm>
            <a:off x="16543041" y="5281972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Elaboração do MVP"/>
          <p:cNvSpPr/>
          <p:nvPr/>
        </p:nvSpPr>
        <p:spPr>
          <a:xfrm>
            <a:off x="18697337" y="4284945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Elaboração do MVP</a:t>
            </a:r>
          </a:p>
        </p:txBody>
      </p:sp>
      <p:sp>
        <p:nvSpPr>
          <p:cNvPr id="170" name="Linha"/>
          <p:cNvSpPr/>
          <p:nvPr/>
        </p:nvSpPr>
        <p:spPr>
          <a:xfrm flipH="1">
            <a:off x="16389415" y="6411644"/>
            <a:ext cx="2177661" cy="4916566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Desenvolvimento"/>
          <p:cNvSpPr/>
          <p:nvPr/>
        </p:nvSpPr>
        <p:spPr>
          <a:xfrm>
            <a:off x="12017700" y="10606877"/>
            <a:ext cx="399921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Desenvolvimento</a:t>
            </a:r>
          </a:p>
        </p:txBody>
      </p:sp>
      <p:sp>
        <p:nvSpPr>
          <p:cNvPr id="172" name="Testes com usuário"/>
          <p:cNvSpPr/>
          <p:nvPr/>
        </p:nvSpPr>
        <p:spPr>
          <a:xfrm>
            <a:off x="4954154" y="10606877"/>
            <a:ext cx="399921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Testes com usuário</a:t>
            </a:r>
          </a:p>
        </p:txBody>
      </p:sp>
      <p:sp>
        <p:nvSpPr>
          <p:cNvPr id="173" name="Linha"/>
          <p:cNvSpPr/>
          <p:nvPr/>
        </p:nvSpPr>
        <p:spPr>
          <a:xfrm>
            <a:off x="9534201" y="11603904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Tipos de Afasia…"/>
          <p:cNvSpPr txBox="1"/>
          <p:nvPr/>
        </p:nvSpPr>
        <p:spPr>
          <a:xfrm>
            <a:off x="6654927" y="6581681"/>
            <a:ext cx="4633189" cy="161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Tipos de Afasia</a:t>
            </a:r>
          </a:p>
          <a:p>
            <a:pPr marL="444500" indent="-444500" algn="l">
              <a:buSzPct val="145000"/>
              <a:buChar char="•"/>
            </a:pPr>
            <a:r>
              <a:t>Tipos de tratamento</a:t>
            </a:r>
          </a:p>
        </p:txBody>
      </p:sp>
      <p:sp>
        <p:nvSpPr>
          <p:cNvPr id="175" name="Estudo etnográfico…"/>
          <p:cNvSpPr txBox="1"/>
          <p:nvPr/>
        </p:nvSpPr>
        <p:spPr>
          <a:xfrm>
            <a:off x="12644987" y="6571209"/>
            <a:ext cx="4423487" cy="11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Estudo etnográfico</a:t>
            </a:r>
          </a:p>
          <a:p>
            <a:pPr marL="444500" indent="-444500" algn="l">
              <a:buSzPct val="145000"/>
              <a:buChar char="•"/>
            </a:pPr>
            <a:r>
              <a:t>Use Story</a:t>
            </a:r>
          </a:p>
        </p:txBody>
      </p:sp>
      <p:sp>
        <p:nvSpPr>
          <p:cNvPr id="176" name="Seleção das…"/>
          <p:cNvSpPr txBox="1"/>
          <p:nvPr/>
        </p:nvSpPr>
        <p:spPr>
          <a:xfrm>
            <a:off x="18782546" y="6581681"/>
            <a:ext cx="4151606" cy="161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Seleção das</a:t>
            </a:r>
          </a:p>
          <a:p>
            <a:pPr algn="l"/>
            <a:r>
              <a:t>    funcionalidades</a:t>
            </a:r>
          </a:p>
          <a:p>
            <a:pPr marL="444500" indent="-444500" algn="l">
              <a:buSzPct val="145000"/>
              <a:buChar char="•"/>
            </a:pPr>
            <a:r>
              <a:t>Prototipação telas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A aplicação - Considerações Iniciais"/>
          <p:cNvSpPr txBox="1"/>
          <p:nvPr/>
        </p:nvSpPr>
        <p:spPr>
          <a:xfrm>
            <a:off x="2156383" y="1220429"/>
            <a:ext cx="1627279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Considerações Iniciais</a:t>
            </a:r>
          </a:p>
        </p:txBody>
      </p:sp>
      <p:sp>
        <p:nvSpPr>
          <p:cNvPr id="180" name="A aplicação foi pensada e desenvolvida para que o fonoaudiólogo use em conjunto com o paciente durante o atendimento."/>
          <p:cNvSpPr txBox="1"/>
          <p:nvPr/>
        </p:nvSpPr>
        <p:spPr>
          <a:xfrm>
            <a:off x="2848431" y="3562478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aplicação foi pensada e desenvolvida para que o fonoaudiólogo use em conjunto com o paciente durante o atendimento.</a:t>
            </a:r>
          </a:p>
        </p:txBody>
      </p:sp>
      <p:sp>
        <p:nvSpPr>
          <p:cNvPr id="181" name="Aplicação desenvolvida a priori somente para iPad. Ela também não está disponível para download na App Store."/>
          <p:cNvSpPr txBox="1"/>
          <p:nvPr/>
        </p:nvSpPr>
        <p:spPr>
          <a:xfrm>
            <a:off x="2848431" y="9340898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Aplicação desenvolvida a priori somente para iPad. Ela também não está disponível para download na App Store.</a:t>
            </a:r>
          </a:p>
        </p:txBody>
      </p:sp>
      <p:sp>
        <p:nvSpPr>
          <p:cNvPr id="182" name="A aplicação foi desenvolvida pensando no público brasileiro."/>
          <p:cNvSpPr txBox="1"/>
          <p:nvPr/>
        </p:nvSpPr>
        <p:spPr>
          <a:xfrm>
            <a:off x="2848431" y="11947683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aplicação foi desenvolvida pensando no público brasileiro.</a:t>
            </a:r>
          </a:p>
        </p:txBody>
      </p:sp>
      <p:sp>
        <p:nvSpPr>
          <p:cNvPr id="183" name="As funcionalidades foram implementadas com base no que foi levantado durante pesquisa e também com base em indicações de profissionais da área de fonoaudiologia."/>
          <p:cNvSpPr txBox="1"/>
          <p:nvPr/>
        </p:nvSpPr>
        <p:spPr>
          <a:xfrm>
            <a:off x="2848431" y="5934012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As funcionalidades foram implementadas com base no que foi levantado durante pesquisa e também com base em indicações de profissionais da área de fonoaudiologia.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A aplicação - Fluxo Básico"/>
          <p:cNvSpPr txBox="1"/>
          <p:nvPr/>
        </p:nvSpPr>
        <p:spPr>
          <a:xfrm>
            <a:off x="2159013" y="1220429"/>
            <a:ext cx="1187899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Fluxo Básico</a:t>
            </a:r>
          </a:p>
        </p:txBody>
      </p:sp>
      <p:sp>
        <p:nvSpPr>
          <p:cNvPr id="187" name="Tela Inicial"/>
          <p:cNvSpPr/>
          <p:nvPr/>
        </p:nvSpPr>
        <p:spPr>
          <a:xfrm>
            <a:off x="2473827" y="7078576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Tela Inicial</a:t>
            </a:r>
          </a:p>
        </p:txBody>
      </p:sp>
      <p:sp>
        <p:nvSpPr>
          <p:cNvPr id="188" name="Fale o nome…"/>
          <p:cNvSpPr/>
          <p:nvPr/>
        </p:nvSpPr>
        <p:spPr>
          <a:xfrm>
            <a:off x="8316389" y="3674453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Fale o nome</a:t>
            </a:r>
          </a:p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(Exercício 1)</a:t>
            </a:r>
          </a:p>
        </p:txBody>
      </p:sp>
      <p:sp>
        <p:nvSpPr>
          <p:cNvPr id="189" name="Encontre Objetos…"/>
          <p:cNvSpPr/>
          <p:nvPr/>
        </p:nvSpPr>
        <p:spPr>
          <a:xfrm>
            <a:off x="14158951" y="7078576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Encontre Objetos</a:t>
            </a:r>
          </a:p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(Exercício 2)</a:t>
            </a:r>
          </a:p>
        </p:txBody>
      </p:sp>
      <p:sp>
        <p:nvSpPr>
          <p:cNvPr id="190" name="Escreva o nome…"/>
          <p:cNvSpPr/>
          <p:nvPr/>
        </p:nvSpPr>
        <p:spPr>
          <a:xfrm>
            <a:off x="8316389" y="10482699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Escreva o nome</a:t>
            </a:r>
          </a:p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(Exercício 3)</a:t>
            </a:r>
          </a:p>
        </p:txBody>
      </p:sp>
      <p:sp>
        <p:nvSpPr>
          <p:cNvPr id="191" name="Tela de Estatísticas"/>
          <p:cNvSpPr/>
          <p:nvPr/>
        </p:nvSpPr>
        <p:spPr>
          <a:xfrm>
            <a:off x="19689476" y="7078576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Tela de Estatísticas</a:t>
            </a:r>
          </a:p>
        </p:txBody>
      </p:sp>
      <p:sp>
        <p:nvSpPr>
          <p:cNvPr id="192" name="Linha"/>
          <p:cNvSpPr/>
          <p:nvPr/>
        </p:nvSpPr>
        <p:spPr>
          <a:xfrm flipV="1">
            <a:off x="6181553" y="5706755"/>
            <a:ext cx="1270001" cy="1270001"/>
          </a:xfrm>
          <a:prstGeom prst="line">
            <a:avLst/>
          </a:prstGeom>
          <a:ln w="889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Linha"/>
          <p:cNvSpPr/>
          <p:nvPr/>
        </p:nvSpPr>
        <p:spPr>
          <a:xfrm>
            <a:off x="6271246" y="8075603"/>
            <a:ext cx="168042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Linha"/>
          <p:cNvSpPr/>
          <p:nvPr/>
        </p:nvSpPr>
        <p:spPr>
          <a:xfrm>
            <a:off x="6184306" y="9353105"/>
            <a:ext cx="1266157" cy="1411878"/>
          </a:xfrm>
          <a:prstGeom prst="line">
            <a:avLst/>
          </a:prstGeom>
          <a:ln w="889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Linha"/>
          <p:cNvSpPr/>
          <p:nvPr/>
        </p:nvSpPr>
        <p:spPr>
          <a:xfrm flipV="1">
            <a:off x="12290336" y="9889960"/>
            <a:ext cx="1270001" cy="12700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Linha"/>
          <p:cNvSpPr/>
          <p:nvPr/>
        </p:nvSpPr>
        <p:spPr>
          <a:xfrm>
            <a:off x="12113808" y="7957248"/>
            <a:ext cx="168042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Configurações…"/>
          <p:cNvSpPr/>
          <p:nvPr/>
        </p:nvSpPr>
        <p:spPr>
          <a:xfrm>
            <a:off x="14453948" y="3674453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Configurações</a:t>
            </a:r>
          </a:p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(Exercício 1)</a:t>
            </a:r>
          </a:p>
        </p:txBody>
      </p:sp>
      <p:sp>
        <p:nvSpPr>
          <p:cNvPr id="198" name="Linha"/>
          <p:cNvSpPr/>
          <p:nvPr/>
        </p:nvSpPr>
        <p:spPr>
          <a:xfrm>
            <a:off x="12261307" y="4293897"/>
            <a:ext cx="168042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Seleção Cenas…"/>
          <p:cNvSpPr/>
          <p:nvPr/>
        </p:nvSpPr>
        <p:spPr>
          <a:xfrm>
            <a:off x="8316389" y="7078576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Seleção Cenas </a:t>
            </a:r>
          </a:p>
          <a:p>
            <a: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(Exercício 2)</a:t>
            </a:r>
          </a:p>
        </p:txBody>
      </p:sp>
      <p:sp>
        <p:nvSpPr>
          <p:cNvPr id="200" name="Linha"/>
          <p:cNvSpPr/>
          <p:nvPr/>
        </p:nvSpPr>
        <p:spPr>
          <a:xfrm>
            <a:off x="17800352" y="8075603"/>
            <a:ext cx="1680428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Linha"/>
          <p:cNvSpPr/>
          <p:nvPr/>
        </p:nvSpPr>
        <p:spPr>
          <a:xfrm>
            <a:off x="4115862" y="9426788"/>
            <a:ext cx="17503886" cy="4007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590" y="21600"/>
                </a:lnTo>
                <a:lnTo>
                  <a:pt x="0" y="21480"/>
                </a:lnTo>
                <a:lnTo>
                  <a:pt x="39" y="1235"/>
                </a:ln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A aplicação - Menu principal"/>
          <p:cNvSpPr txBox="1"/>
          <p:nvPr/>
        </p:nvSpPr>
        <p:spPr>
          <a:xfrm>
            <a:off x="2859955" y="1192272"/>
            <a:ext cx="131762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Menu principal </a:t>
            </a:r>
          </a:p>
        </p:txBody>
      </p:sp>
      <p:sp>
        <p:nvSpPr>
          <p:cNvPr id="20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6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Figura 4 - Menu principal da aplicação (MVP)"/>
          <p:cNvSpPr txBox="1"/>
          <p:nvPr/>
        </p:nvSpPr>
        <p:spPr>
          <a:xfrm>
            <a:off x="7784223" y="12594392"/>
            <a:ext cx="881555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4 - Menu principal da aplicação (MVP)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Exercício 1: Fale o nome - Seleção"/>
          <p:cNvSpPr txBox="1"/>
          <p:nvPr/>
        </p:nvSpPr>
        <p:spPr>
          <a:xfrm>
            <a:off x="2163319" y="1226696"/>
            <a:ext cx="153923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1: Fale o nome - Seleção</a:t>
            </a:r>
          </a:p>
        </p:txBody>
      </p:sp>
      <p:sp>
        <p:nvSpPr>
          <p:cNvPr id="211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2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Figura 5 - Menu principal - Seleção do exercício 1 (Fale o nome)"/>
          <p:cNvSpPr txBox="1"/>
          <p:nvPr/>
        </p:nvSpPr>
        <p:spPr>
          <a:xfrm>
            <a:off x="5951969" y="12594392"/>
            <a:ext cx="1248006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5 - Menu principal - Seleção do exercício 1 (Fale o nome)</a:t>
            </a:r>
          </a:p>
        </p:txBody>
      </p:sp>
      <p:sp>
        <p:nvSpPr>
          <p:cNvPr id="214" name="Retângulo"/>
          <p:cNvSpPr/>
          <p:nvPr/>
        </p:nvSpPr>
        <p:spPr>
          <a:xfrm>
            <a:off x="6578929" y="4674267"/>
            <a:ext cx="3747225" cy="5928587"/>
          </a:xfrm>
          <a:prstGeom prst="rect">
            <a:avLst/>
          </a:prstGeom>
          <a:ln w="889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8" name="Captura de Tela 2018-01-15 às 10.58.20.png" descr="Captura de Tela 2018-01-15 às 10.5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4722" y="3923424"/>
            <a:ext cx="10714556" cy="8023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Figura 6 - Exercício de falar o nome das imagens"/>
          <p:cNvSpPr txBox="1"/>
          <p:nvPr/>
        </p:nvSpPr>
        <p:spPr>
          <a:xfrm>
            <a:off x="7385545" y="12594392"/>
            <a:ext cx="961291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6 - Exercício de falar o nome das imagens</a:t>
            </a:r>
          </a:p>
        </p:txBody>
      </p:sp>
      <p:sp>
        <p:nvSpPr>
          <p:cNvPr id="220" name="Exercício 1: Fale o nome"/>
          <p:cNvSpPr txBox="1"/>
          <p:nvPr/>
        </p:nvSpPr>
        <p:spPr>
          <a:xfrm>
            <a:off x="2144883" y="1229147"/>
            <a:ext cx="11100944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1: Fale o nome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4" name="Figura 7 - Configurações do Exercício 1 (Fale o nome)"/>
          <p:cNvSpPr txBox="1"/>
          <p:nvPr/>
        </p:nvSpPr>
        <p:spPr>
          <a:xfrm>
            <a:off x="6918185" y="12594392"/>
            <a:ext cx="1054763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7 - Configurações do Exercício 1 (Fale o nome)</a:t>
            </a:r>
          </a:p>
        </p:txBody>
      </p:sp>
      <p:sp>
        <p:nvSpPr>
          <p:cNvPr id="225" name="Exercício 1: Configurações"/>
          <p:cNvSpPr txBox="1"/>
          <p:nvPr/>
        </p:nvSpPr>
        <p:spPr>
          <a:xfrm>
            <a:off x="2149760" y="1229147"/>
            <a:ext cx="1182779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1: Configurações</a:t>
            </a:r>
          </a:p>
        </p:txBody>
      </p:sp>
      <p:pic>
        <p:nvPicPr>
          <p:cNvPr id="226" name="Captura de Tela 2018-07-24 às 13.23.51.png" descr="Captura de Tela 2018-07-24 às 13.2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8105" y="3406293"/>
            <a:ext cx="11827790" cy="857115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9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0" name="Figura 8 -Tela de estatísticas do Exercício 1 (Fale o nome)"/>
          <p:cNvSpPr txBox="1"/>
          <p:nvPr/>
        </p:nvSpPr>
        <p:spPr>
          <a:xfrm>
            <a:off x="6546532" y="12594392"/>
            <a:ext cx="1129093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8 -Tela de estatísticas do Exercício 1 (Fale o nome)</a:t>
            </a:r>
          </a:p>
        </p:txBody>
      </p:sp>
      <p:sp>
        <p:nvSpPr>
          <p:cNvPr id="231" name="Exercício 1: Estatísticas"/>
          <p:cNvSpPr txBox="1"/>
          <p:nvPr/>
        </p:nvSpPr>
        <p:spPr>
          <a:xfrm>
            <a:off x="2163621" y="1229147"/>
            <a:ext cx="10496424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1: Estatísticas</a:t>
            </a:r>
          </a:p>
        </p:txBody>
      </p:sp>
      <p:pic>
        <p:nvPicPr>
          <p:cNvPr id="232" name="Captura de Tela 2018-07-24 às 13.22.40.png" descr="Captura de Tela 2018-07-24 às 13.2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6042" y="3573029"/>
            <a:ext cx="11451916" cy="823768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Exercício 2: Encontre Objetos- Seleção"/>
          <p:cNvSpPr txBox="1"/>
          <p:nvPr/>
        </p:nvSpPr>
        <p:spPr>
          <a:xfrm>
            <a:off x="2166021" y="1226696"/>
            <a:ext cx="17210152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2: Encontre Objetos- Seleção</a:t>
            </a:r>
          </a:p>
        </p:txBody>
      </p:sp>
      <p:sp>
        <p:nvSpPr>
          <p:cNvPr id="23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37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igura 9 - Menu principal - Seleção do exercício 2 (Encontre objetos)"/>
          <p:cNvSpPr txBox="1"/>
          <p:nvPr/>
        </p:nvSpPr>
        <p:spPr>
          <a:xfrm>
            <a:off x="5480951" y="12594392"/>
            <a:ext cx="1342209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9 - Menu principal - Seleção do exercício 2 (Encontre objetos)</a:t>
            </a:r>
          </a:p>
        </p:txBody>
      </p:sp>
      <p:sp>
        <p:nvSpPr>
          <p:cNvPr id="239" name="Retângulo"/>
          <p:cNvSpPr/>
          <p:nvPr/>
        </p:nvSpPr>
        <p:spPr>
          <a:xfrm>
            <a:off x="10318388" y="4726350"/>
            <a:ext cx="3747224" cy="5928588"/>
          </a:xfrm>
          <a:prstGeom prst="rect">
            <a:avLst/>
          </a:prstGeom>
          <a:ln w="889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3" name="Figura 10 - Seleção de cenas do Exercício 2 (Encontre Objetos)"/>
          <p:cNvSpPr txBox="1"/>
          <p:nvPr/>
        </p:nvSpPr>
        <p:spPr>
          <a:xfrm>
            <a:off x="6030912" y="12596695"/>
            <a:ext cx="1234757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10 - Seleção de cenas do Exercício 2 (Encontre Objetos)</a:t>
            </a:r>
          </a:p>
        </p:txBody>
      </p:sp>
      <p:sp>
        <p:nvSpPr>
          <p:cNvPr id="244" name="Exercício 2: Encontre Objetos - Seleção Cenas"/>
          <p:cNvSpPr txBox="1"/>
          <p:nvPr/>
        </p:nvSpPr>
        <p:spPr>
          <a:xfrm>
            <a:off x="2144712" y="1220429"/>
            <a:ext cx="20424776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2: Encontre Objetos - Seleção Cenas</a:t>
            </a:r>
          </a:p>
        </p:txBody>
      </p:sp>
      <p:pic>
        <p:nvPicPr>
          <p:cNvPr id="245" name="Captura de Tela 2018-07-24 às 13.30.05.png" descr="Captura de Tela 2018-07-24 às 13.3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9855" y="3547664"/>
            <a:ext cx="11734490" cy="828199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sp>
        <p:nvSpPr>
          <p:cNvPr id="246" name="Retângulo"/>
          <p:cNvSpPr/>
          <p:nvPr/>
        </p:nvSpPr>
        <p:spPr>
          <a:xfrm>
            <a:off x="6689553" y="5065674"/>
            <a:ext cx="3083915" cy="5245976"/>
          </a:xfrm>
          <a:prstGeom prst="rect">
            <a:avLst/>
          </a:prstGeom>
          <a:ln w="889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5" name="A fala é um dos meios de comunicação mais antigos e importantes existente, sendo um dos principais meios de troca de informações (Santos, 2013);"/>
          <p:cNvSpPr txBox="1"/>
          <p:nvPr/>
        </p:nvSpPr>
        <p:spPr>
          <a:xfrm>
            <a:off x="2848431" y="3557345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fala é um dos meios de comunicação mais antigos e importantes existente, sendo um dos principais meios de troca de informações (Santos, 2013);</a:t>
            </a:r>
          </a:p>
        </p:txBody>
      </p:sp>
      <p:sp>
        <p:nvSpPr>
          <p:cNvPr id="126" name="A comunicação, principalmente em se tratando da fala, pode ser comprometida por vários tipos de distúrbios.…"/>
          <p:cNvSpPr txBox="1"/>
          <p:nvPr/>
        </p:nvSpPr>
        <p:spPr>
          <a:xfrm>
            <a:off x="2848431" y="7123369"/>
            <a:ext cx="20525375" cy="444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A comunicação, principalmente em se tratando da fala, pode ser comprometida por vários tipos de distúrbios. </a:t>
            </a:r>
          </a:p>
          <a:p>
            <a:pPr algn="just" defTabSz="457200">
              <a:lnSpc>
                <a:spcPts val="7300"/>
              </a:lnSpc>
              <a:spcBef>
                <a:spcPts val="1200"/>
              </a:spcBef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Alguns desses distúrbios podem ser congênitos (vindos de nascença) ou adquiridos, através de traumas ou doenças (Arruda; Reis; Fonseca, 2014).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50" name="Captura de Tela 2018-01-15 às 10.33.50.png" descr="Captura de Tela 2018-01-15 às 10.3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760" y="3376799"/>
            <a:ext cx="11582480" cy="866182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Figura 11 - Exercício para encontrar coisas"/>
          <p:cNvSpPr txBox="1"/>
          <p:nvPr/>
        </p:nvSpPr>
        <p:spPr>
          <a:xfrm>
            <a:off x="7949018" y="12634795"/>
            <a:ext cx="848596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11 - Exercício para encontrar coisas</a:t>
            </a:r>
          </a:p>
        </p:txBody>
      </p:sp>
      <p:sp>
        <p:nvSpPr>
          <p:cNvPr id="252" name="Exercício 2: Encontre Objetos"/>
          <p:cNvSpPr txBox="1"/>
          <p:nvPr/>
        </p:nvSpPr>
        <p:spPr>
          <a:xfrm>
            <a:off x="2171760" y="1207729"/>
            <a:ext cx="1291877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2: Encontre Objetos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6" name="Exercício 2: Estatísticas"/>
          <p:cNvSpPr txBox="1"/>
          <p:nvPr/>
        </p:nvSpPr>
        <p:spPr>
          <a:xfrm>
            <a:off x="2168522" y="1220429"/>
            <a:ext cx="10496424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2: Estatísticas</a:t>
            </a:r>
          </a:p>
        </p:txBody>
      </p:sp>
      <p:sp>
        <p:nvSpPr>
          <p:cNvPr id="257" name="Figura 12 -Tela de estatísticas do Exercício 1 (Encontre objetos)"/>
          <p:cNvSpPr txBox="1"/>
          <p:nvPr/>
        </p:nvSpPr>
        <p:spPr>
          <a:xfrm>
            <a:off x="5962535" y="12594392"/>
            <a:ext cx="1245893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12 -Tela de estatísticas do Exercício 1 (Encontre objetos)</a:t>
            </a:r>
          </a:p>
        </p:txBody>
      </p:sp>
      <p:pic>
        <p:nvPicPr>
          <p:cNvPr id="258" name="Captura de Tela 2018-07-24 às 13.25.10.png" descr="Captura de Tela 2018-07-24 às 13.25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5032" y="3441498"/>
            <a:ext cx="11693936" cy="849202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Exercício 3: Escreva o Nome - Seleção"/>
          <p:cNvSpPr txBox="1"/>
          <p:nvPr/>
        </p:nvSpPr>
        <p:spPr>
          <a:xfrm>
            <a:off x="2158311" y="1226696"/>
            <a:ext cx="17103472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3: Escreva o Nome - Seleção</a:t>
            </a:r>
          </a:p>
        </p:txBody>
      </p:sp>
      <p:sp>
        <p:nvSpPr>
          <p:cNvPr id="26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63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Figura 13 - Menu principal - Seleção exercício 3 (Escreva o nome)"/>
          <p:cNvSpPr txBox="1"/>
          <p:nvPr/>
        </p:nvSpPr>
        <p:spPr>
          <a:xfrm>
            <a:off x="5778233" y="12594392"/>
            <a:ext cx="1282753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13 - Menu principal - Seleção exercício 3 (Escreva o nome)</a:t>
            </a:r>
          </a:p>
        </p:txBody>
      </p:sp>
      <p:sp>
        <p:nvSpPr>
          <p:cNvPr id="265" name="Retângulo"/>
          <p:cNvSpPr/>
          <p:nvPr/>
        </p:nvSpPr>
        <p:spPr>
          <a:xfrm>
            <a:off x="14116471" y="4726350"/>
            <a:ext cx="3747224" cy="5928588"/>
          </a:xfrm>
          <a:prstGeom prst="rect">
            <a:avLst/>
          </a:prstGeom>
          <a:ln w="889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69" name="Captura de Tela 2018-01-15 às 10.47.14.png" descr="Captura de Tela 2018-01-15 às 10.4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5832" y="3710658"/>
            <a:ext cx="11212336" cy="840925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Figura 14 - Exercício para escrever o nome das figuras"/>
          <p:cNvSpPr txBox="1"/>
          <p:nvPr/>
        </p:nvSpPr>
        <p:spPr>
          <a:xfrm>
            <a:off x="6823494" y="12594392"/>
            <a:ext cx="1073701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14 - Exercício para escrever o nome das figuras</a:t>
            </a:r>
          </a:p>
        </p:txBody>
      </p:sp>
      <p:sp>
        <p:nvSpPr>
          <p:cNvPr id="271" name="Exercício 3: Escreva o Nome"/>
          <p:cNvSpPr txBox="1"/>
          <p:nvPr/>
        </p:nvSpPr>
        <p:spPr>
          <a:xfrm>
            <a:off x="2161535" y="1226696"/>
            <a:ext cx="125475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3: Escreva o Nome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5" name="Exercício 3: Estatísticas"/>
          <p:cNvSpPr txBox="1"/>
          <p:nvPr/>
        </p:nvSpPr>
        <p:spPr>
          <a:xfrm>
            <a:off x="2155822" y="1202521"/>
            <a:ext cx="10496424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Exercício 3: Estatísticas</a:t>
            </a:r>
          </a:p>
        </p:txBody>
      </p:sp>
      <p:sp>
        <p:nvSpPr>
          <p:cNvPr id="276" name="Figura 15 -Tela de estatísticas do Exercício 1 (Escreva o nome)"/>
          <p:cNvSpPr txBox="1"/>
          <p:nvPr/>
        </p:nvSpPr>
        <p:spPr>
          <a:xfrm>
            <a:off x="6067996" y="12594392"/>
            <a:ext cx="122480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15 -Tela de estatísticas do Exercício 1 (Escreva o nome)</a:t>
            </a:r>
          </a:p>
        </p:txBody>
      </p:sp>
      <p:pic>
        <p:nvPicPr>
          <p:cNvPr id="277" name="Captura de Tela 2018-07-24 às 13.27.19.png" descr="Captura de Tela 2018-07-24 às 13.2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281" y="3407076"/>
            <a:ext cx="11819438" cy="854296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81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2" name="Tipo de teste: Teste de usuário"/>
          <p:cNvSpPr txBox="1"/>
          <p:nvPr/>
        </p:nvSpPr>
        <p:spPr>
          <a:xfrm>
            <a:off x="2848431" y="361009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Tipo de teste: Teste de usuário</a:t>
            </a:r>
          </a:p>
        </p:txBody>
      </p:sp>
      <p:pic>
        <p:nvPicPr>
          <p:cNvPr id="283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4507" y="6181847"/>
            <a:ext cx="3165539" cy="316553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sp>
        <p:nvSpPr>
          <p:cNvPr id="284" name="Fonoaudiólogo"/>
          <p:cNvSpPr txBox="1"/>
          <p:nvPr/>
        </p:nvSpPr>
        <p:spPr>
          <a:xfrm>
            <a:off x="2957421" y="9835488"/>
            <a:ext cx="305971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Fonoaudiólogo</a:t>
            </a:r>
          </a:p>
        </p:txBody>
      </p:sp>
      <p:pic>
        <p:nvPicPr>
          <p:cNvPr id="28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4150" y="6042148"/>
            <a:ext cx="3444937" cy="344493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86" name="checklist.png" descr="checkl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86091" y="6042148"/>
            <a:ext cx="3444937" cy="344493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sp>
        <p:nvSpPr>
          <p:cNvPr id="287" name="10 Pacientes…"/>
          <p:cNvSpPr txBox="1"/>
          <p:nvPr/>
        </p:nvSpPr>
        <p:spPr>
          <a:xfrm>
            <a:off x="10527010" y="9973141"/>
            <a:ext cx="4685616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10 Pacientes</a:t>
            </a:r>
          </a:p>
          <a:p>
            <a:pPr marL="444500" indent="-444500" algn="l">
              <a:buSzPct val="145000"/>
              <a:buChar char="•"/>
            </a:pPr>
            <a:r>
              <a:t>Ambos os sexos</a:t>
            </a:r>
          </a:p>
          <a:p>
            <a:pPr marL="444500" indent="-444500" algn="l">
              <a:buSzPct val="145000"/>
              <a:buChar char="•"/>
            </a:pPr>
            <a:r>
              <a:t>Afasia por AVC</a:t>
            </a:r>
          </a:p>
          <a:p>
            <a:pPr marL="444500" indent="-444500" algn="l">
              <a:buSzPct val="145000"/>
              <a:buChar char="•"/>
            </a:pPr>
            <a:r>
              <a:t>Diversos tipos Afasia</a:t>
            </a:r>
          </a:p>
        </p:txBody>
      </p:sp>
      <p:sp>
        <p:nvSpPr>
          <p:cNvPr id="288" name="Fale o nome…"/>
          <p:cNvSpPr txBox="1"/>
          <p:nvPr/>
        </p:nvSpPr>
        <p:spPr>
          <a:xfrm>
            <a:off x="18746256" y="10011018"/>
            <a:ext cx="4032531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Fale o nome</a:t>
            </a:r>
          </a:p>
          <a:p>
            <a:pPr marL="444500" indent="-444500" algn="l">
              <a:buSzPct val="145000"/>
              <a:buChar char="•"/>
            </a:pPr>
            <a:r>
              <a:t>Encontre objetos</a:t>
            </a:r>
          </a:p>
          <a:p>
            <a:pPr marL="444500" indent="-444500" algn="l">
              <a:buSzPct val="145000"/>
              <a:buChar char="•"/>
            </a:pPr>
            <a:r>
              <a:t>Escreva o nome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9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3" name="Foram averiguados no teste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averiguados no teste:</a:t>
            </a:r>
          </a:p>
        </p:txBody>
      </p:sp>
      <p:sp>
        <p:nvSpPr>
          <p:cNvPr id="294" name="Facilidade de uso"/>
          <p:cNvSpPr/>
          <p:nvPr/>
        </p:nvSpPr>
        <p:spPr>
          <a:xfrm>
            <a:off x="3249590" y="6225427"/>
            <a:ext cx="4749715" cy="26113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Facilidade de uso</a:t>
            </a:r>
          </a:p>
        </p:txBody>
      </p:sp>
      <p:sp>
        <p:nvSpPr>
          <p:cNvPr id="295" name="Aceitação do público"/>
          <p:cNvSpPr/>
          <p:nvPr/>
        </p:nvSpPr>
        <p:spPr>
          <a:xfrm>
            <a:off x="9955511" y="6254667"/>
            <a:ext cx="5295215" cy="255286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Aceitação do público</a:t>
            </a:r>
          </a:p>
        </p:txBody>
      </p:sp>
      <p:sp>
        <p:nvSpPr>
          <p:cNvPr id="296" name="Dificuldades do usuário…"/>
          <p:cNvSpPr txBox="1"/>
          <p:nvPr/>
        </p:nvSpPr>
        <p:spPr>
          <a:xfrm>
            <a:off x="3171016" y="9230302"/>
            <a:ext cx="5295215" cy="11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Dificuldades do usuário</a:t>
            </a:r>
          </a:p>
          <a:p>
            <a:pPr marL="444500" indent="-444500" algn="l">
              <a:buSzPct val="145000"/>
              <a:buChar char="•"/>
            </a:pPr>
            <a:r>
              <a:t>Fluxo do app conciso </a:t>
            </a:r>
          </a:p>
        </p:txBody>
      </p:sp>
      <p:sp>
        <p:nvSpPr>
          <p:cNvPr id="297" name="A aplicação poderá ser…"/>
          <p:cNvSpPr txBox="1"/>
          <p:nvPr/>
        </p:nvSpPr>
        <p:spPr>
          <a:xfrm>
            <a:off x="9955511" y="9251246"/>
            <a:ext cx="5295215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A aplicação poderá ser </a:t>
            </a:r>
          </a:p>
          <a:p>
            <a:pPr algn="l"/>
            <a:r>
              <a:t>    útil?</a:t>
            </a:r>
          </a:p>
          <a:p>
            <a:pPr marL="444500" indent="-444500" algn="l">
              <a:buSzPct val="145000"/>
              <a:buChar char="•"/>
            </a:pPr>
            <a:r>
              <a:t>Pacientes se sentem </a:t>
            </a:r>
          </a:p>
          <a:p>
            <a:pPr lvl="4" indent="0" algn="l"/>
            <a:r>
              <a:t>      a vontade?</a:t>
            </a:r>
          </a:p>
        </p:txBody>
      </p:sp>
      <p:sp>
        <p:nvSpPr>
          <p:cNvPr id="298" name="Correlação de Métodos"/>
          <p:cNvSpPr/>
          <p:nvPr/>
        </p:nvSpPr>
        <p:spPr>
          <a:xfrm>
            <a:off x="17079931" y="6254667"/>
            <a:ext cx="5295215" cy="255286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Correlação de Métodos</a:t>
            </a:r>
          </a:p>
        </p:txBody>
      </p:sp>
      <p:sp>
        <p:nvSpPr>
          <p:cNvPr id="299" name="Os exercícios dispostos…"/>
          <p:cNvSpPr txBox="1"/>
          <p:nvPr/>
        </p:nvSpPr>
        <p:spPr>
          <a:xfrm>
            <a:off x="16970965" y="9314523"/>
            <a:ext cx="5513147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</a:pPr>
            <a:r>
              <a:t>Os exercícios dispostos </a:t>
            </a:r>
          </a:p>
          <a:p>
            <a:pPr algn="l"/>
            <a:r>
              <a:t>    “fogem” daquilo que já é</a:t>
            </a:r>
          </a:p>
          <a:p>
            <a:pPr algn="l"/>
            <a:r>
              <a:t>     aplicado?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Resultados"/>
          <p:cNvSpPr txBox="1"/>
          <p:nvPr/>
        </p:nvSpPr>
        <p:spPr>
          <a:xfrm>
            <a:off x="2135530" y="1192271"/>
            <a:ext cx="5003115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303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4" name="Linha"/>
          <p:cNvSpPr/>
          <p:nvPr/>
        </p:nvSpPr>
        <p:spPr>
          <a:xfrm flipV="1">
            <a:off x="12192000" y="3631282"/>
            <a:ext cx="1" cy="9202663"/>
          </a:xfrm>
          <a:prstGeom prst="line">
            <a:avLst/>
          </a:prstGeom>
          <a:ln w="1143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Positivo"/>
          <p:cNvSpPr txBox="1"/>
          <p:nvPr/>
        </p:nvSpPr>
        <p:spPr>
          <a:xfrm>
            <a:off x="6113222" y="3568513"/>
            <a:ext cx="2189963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Positivo</a:t>
            </a:r>
          </a:p>
        </p:txBody>
      </p:sp>
      <p:sp>
        <p:nvSpPr>
          <p:cNvPr id="306" name="Negativo"/>
          <p:cNvSpPr txBox="1"/>
          <p:nvPr/>
        </p:nvSpPr>
        <p:spPr>
          <a:xfrm>
            <a:off x="16080815" y="3568513"/>
            <a:ext cx="2417726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Negativo</a:t>
            </a:r>
          </a:p>
        </p:txBody>
      </p:sp>
      <p:sp>
        <p:nvSpPr>
          <p:cNvPr id="307" name="Exercícios seguiam a metodologia usada no tratamento, segundo fonoaudiólogo."/>
          <p:cNvSpPr txBox="1"/>
          <p:nvPr/>
        </p:nvSpPr>
        <p:spPr>
          <a:xfrm>
            <a:off x="2912211" y="5159657"/>
            <a:ext cx="8591984" cy="20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00062" indent="-500062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Exercícios seguiam a metodologia usada no tratamento, segundo fonoaudiólogo.</a:t>
            </a:r>
          </a:p>
        </p:txBody>
      </p:sp>
      <p:sp>
        <p:nvSpPr>
          <p:cNvPr id="308" name="Poucos exercícios."/>
          <p:cNvSpPr txBox="1"/>
          <p:nvPr/>
        </p:nvSpPr>
        <p:spPr>
          <a:xfrm>
            <a:off x="12993685" y="5311573"/>
            <a:ext cx="8591984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00062" indent="-500062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Poucos exercícios.</a:t>
            </a:r>
          </a:p>
        </p:txBody>
      </p:sp>
      <p:sp>
        <p:nvSpPr>
          <p:cNvPr id="309" name="Aplicativo com boa aceitação por parte de todo o público."/>
          <p:cNvSpPr txBox="1"/>
          <p:nvPr/>
        </p:nvSpPr>
        <p:spPr>
          <a:xfrm>
            <a:off x="2912211" y="7985474"/>
            <a:ext cx="8591984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Aplicativo com boa aceitação por parte de todo o público.</a:t>
            </a:r>
          </a:p>
        </p:txBody>
      </p:sp>
      <p:sp>
        <p:nvSpPr>
          <p:cNvPr id="310" name="Necessidade de realização de ajustes em alguns pontos do aplicativo (alguns pontos precisam “melhorar a usabilidade”)."/>
          <p:cNvSpPr txBox="1"/>
          <p:nvPr/>
        </p:nvSpPr>
        <p:spPr>
          <a:xfrm>
            <a:off x="12993685" y="7363174"/>
            <a:ext cx="8591984" cy="263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Necessidade de realização de ajustes em alguns pontos do aplicativo (alguns pontos precisam “melhorar a usabilidade”).</a:t>
            </a:r>
          </a:p>
        </p:txBody>
      </p:sp>
      <p:sp>
        <p:nvSpPr>
          <p:cNvPr id="311" name="Facilidade de uso."/>
          <p:cNvSpPr txBox="1"/>
          <p:nvPr/>
        </p:nvSpPr>
        <p:spPr>
          <a:xfrm>
            <a:off x="2798330" y="10527024"/>
            <a:ext cx="8591984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Facilidade de uso.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Trabalhos futuros"/>
          <p:cNvSpPr txBox="1"/>
          <p:nvPr/>
        </p:nvSpPr>
        <p:spPr>
          <a:xfrm>
            <a:off x="2156935" y="1220428"/>
            <a:ext cx="776826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Trabalhos futuros</a:t>
            </a:r>
          </a:p>
        </p:txBody>
      </p:sp>
      <p:sp>
        <p:nvSpPr>
          <p:cNvPr id="31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6" name="Pontos a serem feitos futuramente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Pontos a serem feitos futuramente:</a:t>
            </a:r>
          </a:p>
        </p:txBody>
      </p:sp>
      <p:sp>
        <p:nvSpPr>
          <p:cNvPr id="317" name="Aumentar o número de variações dos exercícios já existentes.…"/>
          <p:cNvSpPr txBox="1"/>
          <p:nvPr/>
        </p:nvSpPr>
        <p:spPr>
          <a:xfrm>
            <a:off x="4983528" y="5658873"/>
            <a:ext cx="18418435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Aumentar o número de variações dos exercícios já existentes.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Mais exercícios, focando em outros aspectos do tratamento.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Funcionalidade para manter um registro do paciente, com informações de contato e endereço, um pequeno prontuário e agenda.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Versão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Edson de Souza Jr…"/>
          <p:cNvSpPr txBox="1"/>
          <p:nvPr/>
        </p:nvSpPr>
        <p:spPr>
          <a:xfrm>
            <a:off x="3966721" y="10895773"/>
            <a:ext cx="16450558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Edson de Souza Jr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 u="sng">
                <a:hlinkClick r:id="rId2" invalidUrl="" action="" tgtFrame="" tooltip="" history="1" highlightClick="0" endSnd="0"/>
              </a:rPr>
              <a:t>eddson.jr@gmail.com</a:t>
            </a:r>
          </a:p>
        </p:txBody>
      </p:sp>
      <p:sp>
        <p:nvSpPr>
          <p:cNvPr id="321" name="Perguntas?"/>
          <p:cNvSpPr txBox="1"/>
          <p:nvPr/>
        </p:nvSpPr>
        <p:spPr>
          <a:xfrm>
            <a:off x="9620745" y="6077900"/>
            <a:ext cx="514251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Perguntas?</a:t>
            </a:r>
          </a:p>
        </p:txBody>
      </p:sp>
      <p:sp>
        <p:nvSpPr>
          <p:cNvPr id="322" name="Obrigado a todos!"/>
          <p:cNvSpPr txBox="1"/>
          <p:nvPr/>
        </p:nvSpPr>
        <p:spPr>
          <a:xfrm>
            <a:off x="8228215" y="1260027"/>
            <a:ext cx="792757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Obrigado a todos!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0" name="O AVC (Acidente Vascular Cerebral) é considerado uma das principais moléstias que afetam a fala e a comunicação, causando incapacitação parcial ou total de comunicação do indivíduo acometido (Evans, 2013);…"/>
          <p:cNvSpPr txBox="1"/>
          <p:nvPr/>
        </p:nvSpPr>
        <p:spPr>
          <a:xfrm>
            <a:off x="2848431" y="3584468"/>
            <a:ext cx="20525375" cy="574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 AVC (Acidente Vascular Cerebral) é considerado uma das principais moléstias que afetam a fala e a comunicação, causando incapacitação parcial ou total de comunicação do indivíduo acometido (Evans, 2013); </a:t>
            </a:r>
          </a:p>
          <a:p>
            <a:pPr algn="just"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just"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Dados revelam que em escala global, o AVC é a segunda maior causa de mortes, ficando atrás dos problemas cardíacos (Evans, 2013).</a:t>
            </a:r>
          </a:p>
        </p:txBody>
      </p:sp>
      <p:sp>
        <p:nvSpPr>
          <p:cNvPr id="131" name="Dentre os distúrbios mais comuns causados por AVC, encontra - se a Afasia (e seus tipos) (Michelino; Caldana, 2005):"/>
          <p:cNvSpPr txBox="1"/>
          <p:nvPr/>
        </p:nvSpPr>
        <p:spPr>
          <a:xfrm>
            <a:off x="2848431" y="10666866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Dentre os distúrbios mais comuns causados por AVC, encontra - se a Afasia (e seus tipos) (Michelino; Caldana, 2005):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32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7" name="Santos, Maria C. Souza. Dissocie - Aplicativo de Apoio a Fonoaudiologia para Dispositivos Móveis. Marilia, 2013.…"/>
          <p:cNvSpPr txBox="1"/>
          <p:nvPr/>
        </p:nvSpPr>
        <p:spPr>
          <a:xfrm>
            <a:off x="2913463" y="2814103"/>
            <a:ext cx="20525374" cy="1296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Santos, Maria C. Souza. Dissocie - Aplicativo de Apoio a Fonoaudiologia para Dispositivos Móveis. Marilia, 2013.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Arruda, João Sigefredo; Reis, Francisco Prado; Fonseca, Vânia. Avaliação da Linguagem após Acidente Vascular Cerebral em Adultos no Estado de Sergipe. CEFAC, 2014.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Michelino, Cibele R. da Silva; Caldana, Magali de L. Grupo de Orientação Fonoaudiológico aos Familiares de Lesionados Cerebrais Adultos. CEFAC, 2005, vol7, n. 2, p. 137-148.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Evans, Luciane. Crescem no Brasil mortes por AVC entre 15 e 34 anos. Disponível em: http:// www.em.com.br/app/noticia/tecnologia/2013/02/27/interna_tecnologia,353287/crescem-no-brasil- mortes-por-avc-entre-15-e-34-anos.shtml. Acessado em: 23/09/2016.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Brasil. Ministério da Saúde. Diretrizes de Atenção à Reabilitação da Pessoa com Acidente Vascular Cerebral. Brasília, 2013.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Kunst, Letícia R. et al. Eficácia da Fonoterapia em um Caso de Afasia Expressiva Decorrente de Acidente Vascular Encefálico. CEFAC, 2012. </a:t>
            </a: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Bahia, Maria M.; Chun, Regina, Yu S. Qualidade de Vida na Afasia: Diferença entre Afásicos Fluentes e Não Fluentes Usuários de Comunicação Suplementar e/ou Alternativa. Audiol Commun, 2014.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100"/>
              </a:lnSpc>
              <a:spcBef>
                <a:spcPts val="1200"/>
              </a:spcBef>
              <a:defRPr b="0" sz="2800">
                <a:latin typeface="Avenir Next"/>
                <a:ea typeface="Avenir Next"/>
                <a:cs typeface="Avenir Next"/>
                <a:sym typeface="Avenir Nex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331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2" name="Souza, Pedro M. Lopes . Afasia - Como Intervir? Disponível em: http://www.psicologia.pt/artigos/ textos/A0260.pdf. Acessado em: 07/09/2016.…"/>
          <p:cNvSpPr txBox="1"/>
          <p:nvPr/>
        </p:nvSpPr>
        <p:spPr>
          <a:xfrm>
            <a:off x="2839714" y="3015372"/>
            <a:ext cx="20525374" cy="867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Souza, Pedro M. Lopes . Afasia - Como Intervir? Disponível em: http://www.psicologia.pt/artigos/ textos/A0260.pdf. Acessado em: 07/09/2016.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Aspesi, Nelson Venturella; Gobbato, Pedro Luiz. Afasia, 2016. Disponível em: https:// www.abcdasaude.com.br/neurologia/afasia. Acessado em: 14/10/2016.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Prestes, Valéria M. Martins. Afasia e Plasticidade Cerebral. CEFAC,1998.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Ramsberger, Gail; Messamer, Paula. Best Practices for Incorporating Non-Aphasia-Specific Apps into Therapy. Thieme Medical, 2014. Disponível em: https://www.thieme-connect.com/products/ ejournals/html/10.1055/s-0033-1362992. Acessado em: 10/09/2016.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Iza, Mauricio. Tecnología Computacional en Afasia. Universidad de Málaga, 2003.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Limongi, S. C. O. Tratado de Fonoaudiologia. Cap. 37 A Linguagem na Síndrome de Down. p.373. Editora Roca 2010.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5" name="Afasia: As afasias são distúrbios que afetam os aspectos de conteúdo, forma e uso da linguagem (oral e/ou escrita), como sendo consequência de lesão cerebral.  Trata - se de uma dificuldade do paciente em lidar com elementos linguísticos (BRASIL - Cartilha de Reabilitação de pessoas com AVC, 2013a, p.37)."/>
          <p:cNvSpPr txBox="1"/>
          <p:nvPr/>
        </p:nvSpPr>
        <p:spPr>
          <a:xfrm>
            <a:off x="2848431" y="3577818"/>
            <a:ext cx="20525373" cy="414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8968" indent="-638968" algn="just">
              <a:buSzPct val="145000"/>
              <a:buChar char="•"/>
              <a:defRPr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Afasia: </a:t>
            </a:r>
            <a:r>
              <a:rPr b="0"/>
              <a:t>As afasias são distúrbios que afetam os aspectos de conteúdo, forma e uso da linguagem (oral e/ou escrita), como sendo consequência de lesão cerebral.  Trata - se de uma dificuldade do paciente em lidar com elementos linguísticos (BRASIL - Cartilha de Reabilitação de pessoas com AVC, 2013a, p.37).</a:t>
            </a:r>
          </a:p>
        </p:txBody>
      </p:sp>
      <p:sp>
        <p:nvSpPr>
          <p:cNvPr id="136" name="Tratamento: Consiste em uma série de exercícios, visando a condição do paciente. Tais exercícios trabalham aspectos usados na comunicação, como memória, análise, percepção e cálculo  (Limongi, 2010)."/>
          <p:cNvSpPr txBox="1"/>
          <p:nvPr/>
        </p:nvSpPr>
        <p:spPr>
          <a:xfrm>
            <a:off x="2848431" y="8886205"/>
            <a:ext cx="20525373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8968" indent="-638968" algn="just">
              <a:buSzPct val="145000"/>
              <a:buChar char="•"/>
              <a:defRPr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Tratamento: </a:t>
            </a:r>
            <a:r>
              <a:rPr b="0"/>
              <a:t>Consiste em uma série de exercícios, visando a condição do paciente. Tais exercícios trabalham aspectos usados na comunicação, como memória, análise, percepção e cálculo 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10" y="1541497"/>
            <a:ext cx="10895156" cy="355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799" y="440907"/>
            <a:ext cx="6270571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14" y="6063375"/>
            <a:ext cx="4649869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0115" y="5989032"/>
            <a:ext cx="81280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igura 1 - Exemplos de exercícios usados no tratamento da Afasia"/>
          <p:cNvSpPr txBox="1"/>
          <p:nvPr/>
        </p:nvSpPr>
        <p:spPr>
          <a:xfrm>
            <a:off x="5358052" y="12653125"/>
            <a:ext cx="1299212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1 - Exemplos de exercícios usados no tratamento da Afasia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Problema"/>
          <p:cNvSpPr txBox="1"/>
          <p:nvPr/>
        </p:nvSpPr>
        <p:spPr>
          <a:xfrm>
            <a:off x="2171547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46" name="Várias aplicações foram desenvolvidas para computadores, para web e para dispositivos antigos, sendo que não foram portados para dispositivos móveis atuais (Ramsberger; Messamer - 2014) ."/>
          <p:cNvSpPr txBox="1"/>
          <p:nvPr/>
        </p:nvSpPr>
        <p:spPr>
          <a:xfrm>
            <a:off x="2848431" y="3560557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Várias aplicações foram desenvolvidas para computadores, para web e para dispositivos antigos, sendo que não foram portados para dispositivos móveis atuais (Ramsberger; Messamer - 2014) .</a:t>
            </a:r>
          </a:p>
        </p:txBody>
      </p:sp>
      <p:sp>
        <p:nvSpPr>
          <p:cNvPr id="147" name="Muitas aplicações utilizadas no tratamento não são puramente criadas visando o público que incorpora pacientes com sequela de AVC, onde o fonoaudiólogo tem que adaptar o uso de tais aplicativos ao tratamento (Ramsberger; Messamer - 2014)."/>
          <p:cNvSpPr txBox="1"/>
          <p:nvPr/>
        </p:nvSpPr>
        <p:spPr>
          <a:xfrm>
            <a:off x="2848431" y="6683636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Muitas aplicações utilizadas no tratamento não são puramente criadas visando o público que incorpora pacientes com sequela de AVC, onde o fonoaudiólogo tem que adaptar o uso de tais aplicativos ao tratamento (Ramsberger; Messamer - 2014). </a:t>
            </a:r>
          </a:p>
        </p:txBody>
      </p:sp>
      <p:sp>
        <p:nvSpPr>
          <p:cNvPr id="148" name="Grande gama de exercícios feitos de forma manual, através de fichas de papel, jogos educativos, livros, etc  (Limongi, 2010)."/>
          <p:cNvSpPr txBox="1"/>
          <p:nvPr/>
        </p:nvSpPr>
        <p:spPr>
          <a:xfrm>
            <a:off x="2848431" y="1060681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Grande gama de exercícios feitos de forma manual, através de fichas de papel, jogos educativos, livros, etc 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972" y="3033042"/>
            <a:ext cx="14402056" cy="641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Figura 2 - Aplicações antigas usadas no tratamento de distúrbios da fala"/>
          <p:cNvSpPr txBox="1"/>
          <p:nvPr/>
        </p:nvSpPr>
        <p:spPr>
          <a:xfrm>
            <a:off x="4752313" y="12653125"/>
            <a:ext cx="1420360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2 - Aplicações antigas usadas no tratamento de distúrbios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aptura de Tela 2018-06-28 às 21.22.49.png" descr="Captura de Tela 2018-06-28 às 21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259" y="352694"/>
            <a:ext cx="20033482" cy="1049601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Figura 3 - Site antigo com aplicativos para o tratamento da fala"/>
          <p:cNvSpPr txBox="1"/>
          <p:nvPr/>
        </p:nvSpPr>
        <p:spPr>
          <a:xfrm>
            <a:off x="5670370" y="12653125"/>
            <a:ext cx="1236749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3 - Site antigo com aplicativos para o tratamento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Objetivo"/>
          <p:cNvSpPr txBox="1"/>
          <p:nvPr/>
        </p:nvSpPr>
        <p:spPr>
          <a:xfrm>
            <a:off x="2146170" y="1220429"/>
            <a:ext cx="367886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Objetivo</a:t>
            </a:r>
          </a:p>
        </p:txBody>
      </p:sp>
      <p:sp>
        <p:nvSpPr>
          <p:cNvPr id="158" name="Elaboração de uma aplicação que possa ser usada no tratamento de pessoas diagnosticadas com Afasia, auxiliando fonoaudiólogo nos exercícios práticos que serão realizados com o paciente."/>
          <p:cNvSpPr txBox="1"/>
          <p:nvPr/>
        </p:nvSpPr>
        <p:spPr>
          <a:xfrm>
            <a:off x="2848431" y="3601965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Elaboração de uma aplicação que possa ser usada no tratamento de pessoas diagnosticadas com Afasia, auxiliando fonoaudiólogo nos exercícios práticos que serão realizados com o paciente.</a:t>
            </a:r>
          </a:p>
        </p:txBody>
      </p:sp>
      <p:sp>
        <p:nvSpPr>
          <p:cNvPr id="159" name="Realizar todo o levantamento bibliográfico acerca do tema abordado no trabalho;…"/>
          <p:cNvSpPr txBox="1"/>
          <p:nvPr/>
        </p:nvSpPr>
        <p:spPr>
          <a:xfrm>
            <a:off x="2848431" y="6966478"/>
            <a:ext cx="20525373" cy="385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54062" indent="-754062" algn="just" defTabSz="457200">
              <a:lnSpc>
                <a:spcPts val="6300"/>
              </a:lnSpc>
              <a:spcBef>
                <a:spcPts val="1600"/>
              </a:spcBef>
              <a:buSzPct val="100000"/>
              <a:buAutoNum type="arabicPeriod" startAt="1"/>
              <a:defRPr b="0" sz="3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Realizar todo o levantamento bibliográfico acerca do tema abordado no trabalho; </a:t>
            </a:r>
          </a:p>
          <a:p>
            <a:pPr marL="754062" indent="-754062" algn="just" defTabSz="457200">
              <a:lnSpc>
                <a:spcPts val="6300"/>
              </a:lnSpc>
              <a:spcBef>
                <a:spcPts val="1600"/>
              </a:spcBef>
              <a:buSzPct val="100000"/>
              <a:buAutoNum type="arabicPeriod" startAt="1"/>
              <a:defRPr b="0" sz="3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Levantar os métodos de tratamentos utilizados na fonoaudiologia a fim de verificar como os mesmos poderiam ser “portados”  para um aplicativo (estudo etnográfico e CBL);</a:t>
            </a:r>
          </a:p>
          <a:p>
            <a:pPr marL="754062" indent="-754062" algn="just" defTabSz="457200">
              <a:lnSpc>
                <a:spcPts val="6300"/>
              </a:lnSpc>
              <a:spcBef>
                <a:spcPts val="1600"/>
              </a:spcBef>
              <a:buSzPct val="100000"/>
              <a:buAutoNum type="arabicPeriod" startAt="1"/>
              <a:defRPr b="0" sz="38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Avaliar a ferramenta desenvolvida por meio de cenário  real, em conjunto com um profissional fonoaudiólogo e pacientes.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